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Barlow Medium"/>
      <p:regular r:id="rId32"/>
      <p:bold r:id="rId33"/>
      <p:italic r:id="rId34"/>
      <p:boldItalic r:id="rId35"/>
    </p:embeddedFont>
    <p:embeddedFont>
      <p:font typeface="Barlow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BarlowMedium-bold.fntdata"/><Relationship Id="rId10" Type="http://schemas.openxmlformats.org/officeDocument/2006/relationships/slide" Target="slides/slide6.xml"/><Relationship Id="rId32" Type="http://schemas.openxmlformats.org/officeDocument/2006/relationships/font" Target="fonts/BarlowMedium-regular.fntdata"/><Relationship Id="rId13" Type="http://schemas.openxmlformats.org/officeDocument/2006/relationships/slide" Target="slides/slide9.xml"/><Relationship Id="rId35" Type="http://schemas.openxmlformats.org/officeDocument/2006/relationships/font" Target="fonts/BarlowMedium-boldItalic.fntdata"/><Relationship Id="rId12" Type="http://schemas.openxmlformats.org/officeDocument/2006/relationships/slide" Target="slides/slide8.xml"/><Relationship Id="rId34" Type="http://schemas.openxmlformats.org/officeDocument/2006/relationships/font" Target="fonts/BarlowMedium-italic.fntdata"/><Relationship Id="rId15" Type="http://schemas.openxmlformats.org/officeDocument/2006/relationships/slide" Target="slides/slide11.xml"/><Relationship Id="rId37" Type="http://schemas.openxmlformats.org/officeDocument/2006/relationships/font" Target="fonts/Barlow-bold.fntdata"/><Relationship Id="rId14" Type="http://schemas.openxmlformats.org/officeDocument/2006/relationships/slide" Target="slides/slide10.xml"/><Relationship Id="rId36" Type="http://schemas.openxmlformats.org/officeDocument/2006/relationships/font" Target="fonts/Barlow-regular.fntdata"/><Relationship Id="rId17" Type="http://schemas.openxmlformats.org/officeDocument/2006/relationships/slide" Target="slides/slide13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12.xml"/><Relationship Id="rId38" Type="http://schemas.openxmlformats.org/officeDocument/2006/relationships/font" Target="fonts/Barlow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b87c9a92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fb87c9a92b_0_7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209cc6f2e_0_2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209cc6f2e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209cc6f2e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209cc6f2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209cc6f2e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209cc6f2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209cc73d4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209cc73d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209cc6f2e_0_5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209cc6f2e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209cc6f2e_0_4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209cc6f2e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209cc73d4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209cc73d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209cc73d4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209cc73d4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209cc73d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2209cc73d4_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209cc73d4_0_3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209cc73d4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b87c9a92b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fb87c9a92b_0_8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209cc73d4_0_3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209cc73d4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209cc73d4_0_3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2209cc73d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93c6d9770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293c6d97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b87c9a92b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fb87c9a92b_0_10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2209cc73d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12209cc73d4_0_4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209cc73d4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12209cc73d4_0_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2209cc73d4_0_2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2209cc73d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b87c9a92b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fb87c9a92b_0_10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b87c9a92b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fb87c9a92b_0_1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b87c9a92b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fb87c9a92b_0_10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b87c9a92b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fb87c9a92b_0_9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b87c9a92b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fb87c9a92b_0_8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209cc6f2e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209cc6f2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209cc6f2e_0_4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209cc6f2e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615600" y="-542475"/>
            <a:ext cx="7020600" cy="6391200"/>
          </a:xfrm>
          <a:prstGeom prst="chord">
            <a:avLst>
              <a:gd fmla="val 13686151" name="adj1"/>
              <a:gd fmla="val 8150258" name="adj2"/>
            </a:avLst>
          </a:prstGeom>
          <a:solidFill>
            <a:srgbClr val="FCF7C9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00" y="0"/>
            <a:ext cx="9144000" cy="5151300"/>
          </a:xfrm>
          <a:prstGeom prst="rect">
            <a:avLst/>
          </a:prstGeom>
          <a:solidFill>
            <a:srgbClr val="363739">
              <a:alpha val="709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514350" y="2263175"/>
            <a:ext cx="5557200" cy="6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514350" y="2894375"/>
            <a:ext cx="5557200" cy="2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342900" y="361950"/>
            <a:ext cx="539646" cy="134911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6549307" y="86919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5817581" y="2205888"/>
            <a:ext cx="1467171" cy="734205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rgbClr val="FCF7C9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FCF7C9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" type="body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488950" lvl="0" marL="45720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b="1" sz="4100"/>
            </a:lvl1pPr>
            <a:lvl2pPr indent="-488950" lvl="1" marL="9144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2pPr>
            <a:lvl3pPr indent="-488950" lvl="2" marL="13716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3pPr>
            <a:lvl4pPr indent="-488950" lvl="3" marL="18288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4pPr>
            <a:lvl5pPr indent="-488950" lvl="4" marL="22860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5pPr>
            <a:lvl6pPr indent="-488950" lvl="5" marL="274320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b="1" sz="4100"/>
            </a:lvl6pPr>
            <a:lvl7pPr indent="-488950" lvl="6" marL="320040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b="1" sz="4100"/>
            </a:lvl7pPr>
            <a:lvl8pPr indent="-488950" lvl="7" marL="365760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b="1" sz="4100"/>
            </a:lvl8pPr>
            <a:lvl9pPr indent="-488950" lvl="8" marL="411480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b="1" sz="41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15532" y="604394"/>
            <a:ext cx="537342" cy="539750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549307" y="869192"/>
            <a:ext cx="1810639" cy="1810639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5817581" y="2205888"/>
            <a:ext cx="1467171" cy="734205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ONL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b="1" sz="4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302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302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302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302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302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302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302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302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r">
              <a:buNone/>
              <a:defRPr b="1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18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54.png"/><Relationship Id="rId7" Type="http://schemas.openxmlformats.org/officeDocument/2006/relationships/image" Target="../media/image59.png"/><Relationship Id="rId8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55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57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gif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ctrTitle"/>
          </p:nvPr>
        </p:nvSpPr>
        <p:spPr>
          <a:xfrm>
            <a:off x="514350" y="1838325"/>
            <a:ext cx="4760100" cy="184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4600"/>
              <a:t>Classifiez automatiquement des biens de consommation</a:t>
            </a:r>
            <a:endParaRPr sz="46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i="1" lang="en" sz="2000"/>
              <a:t>Oorvasi Sooprayen</a:t>
            </a:r>
            <a:endParaRPr i="1" sz="2000"/>
          </a:p>
        </p:txBody>
      </p:sp>
      <p:sp>
        <p:nvSpPr>
          <p:cNvPr id="62" name="Google Shape;62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575" y="996450"/>
            <a:ext cx="3530850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2"/>
          <p:cNvSpPr/>
          <p:nvPr/>
        </p:nvSpPr>
        <p:spPr>
          <a:xfrm>
            <a:off x="5274405" y="3458763"/>
            <a:ext cx="1219200" cy="121919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2"/>
          <p:cNvSpPr/>
          <p:nvPr/>
        </p:nvSpPr>
        <p:spPr>
          <a:xfrm>
            <a:off x="7582202" y="1433192"/>
            <a:ext cx="1400232" cy="700707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1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Feature Extraction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75" y="233663"/>
            <a:ext cx="424275" cy="4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1"/>
          <p:cNvSpPr txBox="1"/>
          <p:nvPr/>
        </p:nvSpPr>
        <p:spPr>
          <a:xfrm>
            <a:off x="282363" y="1598450"/>
            <a:ext cx="41562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TF-IDF</a:t>
            </a: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latin typeface="Barlow"/>
                <a:ea typeface="Barlow"/>
                <a:cs typeface="Barlow"/>
                <a:sym typeface="Barlow"/>
              </a:rPr>
              <a:t>et</a:t>
            </a: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 lemmatize 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(1050 lignes, 4709 colonnes)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5246813" y="1555375"/>
            <a:ext cx="3000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TF-IDF</a:t>
            </a: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latin typeface="Barlow"/>
                <a:ea typeface="Barlow"/>
                <a:cs typeface="Barlow"/>
                <a:sym typeface="Barlow"/>
              </a:rPr>
              <a:t>et</a:t>
            </a: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 stemming 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(1050 lignes, 4172 colonnes)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2485881" y="921631"/>
            <a:ext cx="14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Bag of words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5389413" y="1075713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TF-IDF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5361475" y="656238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CountVectorizer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116027" y="738390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1"/>
          <p:cNvCxnSpPr/>
          <p:nvPr/>
        </p:nvCxnSpPr>
        <p:spPr>
          <a:xfrm flipH="1" rot="10800000">
            <a:off x="4130251" y="910167"/>
            <a:ext cx="945300" cy="159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21"/>
          <p:cNvSpPr/>
          <p:nvPr/>
        </p:nvSpPr>
        <p:spPr>
          <a:xfrm>
            <a:off x="5129990" y="115787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3875290" y="1019240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4" name="Google Shape;244;p21"/>
          <p:cNvCxnSpPr/>
          <p:nvPr/>
        </p:nvCxnSpPr>
        <p:spPr>
          <a:xfrm>
            <a:off x="4130251" y="1123192"/>
            <a:ext cx="945300" cy="159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5" name="Google Shape;2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0913" y="2308550"/>
            <a:ext cx="4291830" cy="25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50" y="2308550"/>
            <a:ext cx="4207440" cy="253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/>
          <p:nvPr/>
        </p:nvSpPr>
        <p:spPr>
          <a:xfrm>
            <a:off x="0" y="1181450"/>
            <a:ext cx="9144000" cy="39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58" y="2105629"/>
            <a:ext cx="2856224" cy="264421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2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Réduction de dimension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55" name="Google Shape;2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425" y="132109"/>
            <a:ext cx="505150" cy="5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5">
            <a:alphaModFix/>
          </a:blip>
          <a:srcRect b="0" l="0" r="0" t="81482"/>
          <a:stretch/>
        </p:blipFill>
        <p:spPr>
          <a:xfrm flipH="1" rot="-5400000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6">
            <a:alphaModFix/>
          </a:blip>
          <a:srcRect b="0" l="0" r="0" t="81482"/>
          <a:stretch/>
        </p:blipFill>
        <p:spPr>
          <a:xfrm flipH="1" rot="-5400000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1217525" y="743350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PCA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9" name="Google Shape;259;p22"/>
          <p:cNvSpPr/>
          <p:nvPr/>
        </p:nvSpPr>
        <p:spPr>
          <a:xfrm>
            <a:off x="972077" y="816340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 txBox="1"/>
          <p:nvPr/>
        </p:nvSpPr>
        <p:spPr>
          <a:xfrm>
            <a:off x="2424750" y="743325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LDA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2179302" y="81632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1217525" y="1637925"/>
            <a:ext cx="2373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PCA recherche les attribut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avec le plus de variance.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4025588" y="1637925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LDA essaie de maximiser la séparation des catégories connues.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5245" y="2285925"/>
            <a:ext cx="3040717" cy="24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0" y="1416350"/>
            <a:ext cx="9144000" cy="372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00" y="1539463"/>
            <a:ext cx="3199502" cy="183624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3"/>
          <p:cNvSpPr txBox="1"/>
          <p:nvPr/>
        </p:nvSpPr>
        <p:spPr>
          <a:xfrm>
            <a:off x="3072000" y="10966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Adjusted Rand Index: 0.35</a:t>
            </a:r>
            <a:r>
              <a:rPr b="1" lang="en" sz="1100"/>
              <a:t>3</a:t>
            </a:r>
            <a:endParaRPr sz="1050">
              <a:solidFill>
                <a:srgbClr val="D843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p23"/>
          <p:cNvSpPr txBox="1"/>
          <p:nvPr/>
        </p:nvSpPr>
        <p:spPr>
          <a:xfrm>
            <a:off x="1329150" y="782188"/>
            <a:ext cx="64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emmatized CountVectorizer utilisant PCA et TSNE</a:t>
            </a:r>
            <a:endParaRPr/>
          </a:p>
        </p:txBody>
      </p:sp>
      <p:sp>
        <p:nvSpPr>
          <p:cNvPr id="274" name="Google Shape;274;p23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Clustering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75" name="Google Shape;2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875" y="271650"/>
            <a:ext cx="348275" cy="3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801" y="3261212"/>
            <a:ext cx="3259843" cy="17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3364975" y="270288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KMEANS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3119527" y="34327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1285" y="1596325"/>
            <a:ext cx="3799473" cy="33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/>
          <p:nvPr/>
        </p:nvSpPr>
        <p:spPr>
          <a:xfrm>
            <a:off x="0" y="1416350"/>
            <a:ext cx="9144000" cy="372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725" y="1649619"/>
            <a:ext cx="3679199" cy="326065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24"/>
          <p:cNvSpPr txBox="1"/>
          <p:nvPr/>
        </p:nvSpPr>
        <p:spPr>
          <a:xfrm>
            <a:off x="3072000" y="10966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Adjusted Rand Index: 0.322</a:t>
            </a:r>
            <a:endParaRPr sz="1050">
              <a:solidFill>
                <a:srgbClr val="D843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1329150" y="782188"/>
            <a:ext cx="648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Stemmed</a:t>
            </a:r>
            <a:r>
              <a:rPr lang="en"/>
              <a:t> CountVectorizer utilisant PCA et TSNE</a:t>
            </a:r>
            <a:endParaRPr/>
          </a:p>
        </p:txBody>
      </p:sp>
      <p:sp>
        <p:nvSpPr>
          <p:cNvPr id="289" name="Google Shape;289;p24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Clustering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875" y="271650"/>
            <a:ext cx="348275" cy="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4"/>
          <p:cNvSpPr txBox="1"/>
          <p:nvPr/>
        </p:nvSpPr>
        <p:spPr>
          <a:xfrm>
            <a:off x="3364975" y="270288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KMEANS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3119527" y="34327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950" y="1999100"/>
            <a:ext cx="3517776" cy="252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/>
          <p:nvPr/>
        </p:nvSpPr>
        <p:spPr>
          <a:xfrm>
            <a:off x="0" y="1038075"/>
            <a:ext cx="9144000" cy="41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5830875" y="2984050"/>
            <a:ext cx="244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Stemmed</a:t>
            </a:r>
            <a:r>
              <a:rPr lang="en" sz="1000"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latin typeface="Barlow"/>
                <a:ea typeface="Barlow"/>
                <a:cs typeface="Barlow"/>
                <a:sym typeface="Barlow"/>
              </a:rPr>
              <a:t>CountVectorizer</a:t>
            </a:r>
            <a:r>
              <a:rPr lang="en" sz="1000">
                <a:latin typeface="Barlow"/>
                <a:ea typeface="Barlow"/>
                <a:cs typeface="Barlow"/>
                <a:sym typeface="Barlow"/>
              </a:rPr>
              <a:t> (LDA et TSNE)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1" name="Google Shape;301;p25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Clustering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02" name="Google Shape;3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875" y="271650"/>
            <a:ext cx="348275" cy="3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602" y="1230976"/>
            <a:ext cx="3399094" cy="183437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3184200" y="1784900"/>
            <a:ext cx="206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Lemmatized CountVectorizer 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(LDA et TSNE)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5" name="Google Shape;305;p25"/>
          <p:cNvSpPr txBox="1"/>
          <p:nvPr/>
        </p:nvSpPr>
        <p:spPr>
          <a:xfrm>
            <a:off x="3184203" y="2172701"/>
            <a:ext cx="191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Adjusted Rand Index: 0.186</a:t>
            </a:r>
            <a:endParaRPr b="1" sz="10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5858250" y="3239425"/>
            <a:ext cx="206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Adjusted Rand Index: 0.157</a:t>
            </a:r>
            <a:endParaRPr b="1"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248023" y="3696339"/>
            <a:ext cx="18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Lemmatized TF-IDF 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(LDA et TSNE)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248019" y="4199300"/>
            <a:ext cx="203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Adjusted Rand Index: 0.107</a:t>
            </a:r>
            <a:endParaRPr b="1" sz="10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09" name="Google Shape;3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628" y="3161313"/>
            <a:ext cx="3517051" cy="189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0700" y="1171112"/>
            <a:ext cx="2399975" cy="172017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5"/>
          <p:cNvSpPr txBox="1"/>
          <p:nvPr/>
        </p:nvSpPr>
        <p:spPr>
          <a:xfrm>
            <a:off x="7308968" y="2172700"/>
            <a:ext cx="176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Adjusted Rand Index: 0.1</a:t>
            </a: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7</a:t>
            </a:r>
            <a:endParaRPr sz="1000">
              <a:solidFill>
                <a:srgbClr val="D84315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2" name="Google Shape;312;p25"/>
          <p:cNvSpPr txBox="1"/>
          <p:nvPr/>
        </p:nvSpPr>
        <p:spPr>
          <a:xfrm>
            <a:off x="7336875" y="1784900"/>
            <a:ext cx="170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Stemmed </a:t>
            </a:r>
            <a:r>
              <a:rPr lang="en" sz="1000">
                <a:latin typeface="Barlow"/>
                <a:ea typeface="Barlow"/>
                <a:cs typeface="Barlow"/>
                <a:sym typeface="Barlow"/>
              </a:rPr>
              <a:t> TF-IDF  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"/>
                <a:ea typeface="Barlow"/>
                <a:cs typeface="Barlow"/>
                <a:sym typeface="Barlow"/>
              </a:rPr>
              <a:t>(LDA et TSNE)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13" name="Google Shape;31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1600" y="3552525"/>
            <a:ext cx="2827051" cy="15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5"/>
          <p:cNvSpPr txBox="1"/>
          <p:nvPr/>
        </p:nvSpPr>
        <p:spPr>
          <a:xfrm>
            <a:off x="3364975" y="270288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KMEANS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5" name="Google Shape;315;p25"/>
          <p:cNvSpPr/>
          <p:nvPr/>
        </p:nvSpPr>
        <p:spPr>
          <a:xfrm>
            <a:off x="3119527" y="34327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/>
          <p:nvPr/>
        </p:nvSpPr>
        <p:spPr>
          <a:xfrm>
            <a:off x="0" y="1038075"/>
            <a:ext cx="9144000" cy="41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26"/>
          <p:cNvSpPr txBox="1"/>
          <p:nvPr/>
        </p:nvSpPr>
        <p:spPr>
          <a:xfrm>
            <a:off x="-12" y="1459563"/>
            <a:ext cx="4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L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emmatized TF-IDF (PCA et TSNE)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3" name="Google Shape;323;p26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Clustering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24" name="Google Shape;3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875" y="271650"/>
            <a:ext cx="348275" cy="3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00" y="2198474"/>
            <a:ext cx="4676277" cy="25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6"/>
          <p:cNvSpPr txBox="1"/>
          <p:nvPr/>
        </p:nvSpPr>
        <p:spPr>
          <a:xfrm>
            <a:off x="733800" y="1859763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Adjusted Rand Index: 0.346</a:t>
            </a:r>
            <a:endParaRPr b="1" sz="10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27" name="Google Shape;32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450" y="2268538"/>
            <a:ext cx="3325387" cy="238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6"/>
          <p:cNvSpPr txBox="1"/>
          <p:nvPr/>
        </p:nvSpPr>
        <p:spPr>
          <a:xfrm>
            <a:off x="5741551" y="1859763"/>
            <a:ext cx="221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Adjusted Rand Index: 0.395</a:t>
            </a:r>
            <a:endParaRPr b="1" sz="10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4467588" y="1459563"/>
            <a:ext cx="44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Stemmed</a:t>
            </a:r>
            <a:r>
              <a:rPr lang="en">
                <a:latin typeface="Barlow"/>
                <a:ea typeface="Barlow"/>
                <a:cs typeface="Barlow"/>
                <a:sym typeface="Barlow"/>
              </a:rPr>
              <a:t> TF-IDF (PCA et TSNE)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0" name="Google Shape;330;p26"/>
          <p:cNvSpPr txBox="1"/>
          <p:nvPr/>
        </p:nvSpPr>
        <p:spPr>
          <a:xfrm>
            <a:off x="3364975" y="270288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KMEANS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1" name="Google Shape;331;p26"/>
          <p:cNvSpPr/>
          <p:nvPr/>
        </p:nvSpPr>
        <p:spPr>
          <a:xfrm>
            <a:off x="3119527" y="34327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/>
          <p:nvPr/>
        </p:nvSpPr>
        <p:spPr>
          <a:xfrm>
            <a:off x="0" y="1179825"/>
            <a:ext cx="9144000" cy="39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27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Word embedding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39" name="Google Shape;3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325" y="233650"/>
            <a:ext cx="424275" cy="4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7"/>
          <p:cNvSpPr txBox="1"/>
          <p:nvPr/>
        </p:nvSpPr>
        <p:spPr>
          <a:xfrm>
            <a:off x="1217525" y="743350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Word2Vec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1" name="Google Shape;341;p27"/>
          <p:cNvSpPr/>
          <p:nvPr/>
        </p:nvSpPr>
        <p:spPr>
          <a:xfrm>
            <a:off x="972077" y="816340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7"/>
          <p:cNvSpPr txBox="1"/>
          <p:nvPr/>
        </p:nvSpPr>
        <p:spPr>
          <a:xfrm>
            <a:off x="2424750" y="743325"/>
            <a:ext cx="576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BERT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3" name="Google Shape;343;p27"/>
          <p:cNvSpPr/>
          <p:nvPr/>
        </p:nvSpPr>
        <p:spPr>
          <a:xfrm>
            <a:off x="2179302" y="81632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7"/>
          <p:cNvSpPr txBox="1"/>
          <p:nvPr/>
        </p:nvSpPr>
        <p:spPr>
          <a:xfrm>
            <a:off x="3386525" y="743363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45" name="Google Shape;345;p27"/>
          <p:cNvSpPr/>
          <p:nvPr/>
        </p:nvSpPr>
        <p:spPr>
          <a:xfrm>
            <a:off x="3110027" y="816365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00" y="1979525"/>
            <a:ext cx="4114625" cy="269158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 txBox="1"/>
          <p:nvPr/>
        </p:nvSpPr>
        <p:spPr>
          <a:xfrm>
            <a:off x="3072000" y="13420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Wod2vec : </a:t>
            </a:r>
            <a:r>
              <a:rPr b="1" lang="en" sz="1000"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Adjusted Rand Index: 0.381</a:t>
            </a:r>
            <a:endParaRPr b="1" sz="1000"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48" name="Google Shape;3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077" y="1749112"/>
            <a:ext cx="3557051" cy="315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"/>
          <p:cNvSpPr/>
          <p:nvPr/>
        </p:nvSpPr>
        <p:spPr>
          <a:xfrm>
            <a:off x="0" y="1179825"/>
            <a:ext cx="9144000" cy="396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843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4" name="Google Shape;354;p28"/>
          <p:cNvPicPr preferRelativeResize="0"/>
          <p:nvPr/>
        </p:nvPicPr>
        <p:blipFill rotWithShape="1">
          <a:blip r:embed="rId3">
            <a:alphaModFix/>
          </a:blip>
          <a:srcRect b="4761" l="0" r="0" t="0"/>
          <a:stretch/>
        </p:blipFill>
        <p:spPr>
          <a:xfrm>
            <a:off x="465125" y="3402000"/>
            <a:ext cx="3079652" cy="15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28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Word embedding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57" name="Google Shape;3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2325" y="233650"/>
            <a:ext cx="424275" cy="4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8"/>
          <p:cNvSpPr txBox="1"/>
          <p:nvPr/>
        </p:nvSpPr>
        <p:spPr>
          <a:xfrm>
            <a:off x="1217525" y="743350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Word2Vec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59" name="Google Shape;359;p28"/>
          <p:cNvSpPr/>
          <p:nvPr/>
        </p:nvSpPr>
        <p:spPr>
          <a:xfrm>
            <a:off x="972077" y="816340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8"/>
          <p:cNvSpPr txBox="1"/>
          <p:nvPr/>
        </p:nvSpPr>
        <p:spPr>
          <a:xfrm>
            <a:off x="2424750" y="743325"/>
            <a:ext cx="576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BERT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1" name="Google Shape;361;p28"/>
          <p:cNvSpPr/>
          <p:nvPr/>
        </p:nvSpPr>
        <p:spPr>
          <a:xfrm>
            <a:off x="2179302" y="81632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8"/>
          <p:cNvSpPr txBox="1"/>
          <p:nvPr/>
        </p:nvSpPr>
        <p:spPr>
          <a:xfrm>
            <a:off x="3386525" y="743363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3" name="Google Shape;363;p28"/>
          <p:cNvSpPr/>
          <p:nvPr/>
        </p:nvSpPr>
        <p:spPr>
          <a:xfrm>
            <a:off x="3110027" y="816365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8"/>
          <p:cNvPicPr preferRelativeResize="0"/>
          <p:nvPr/>
        </p:nvPicPr>
        <p:blipFill rotWithShape="1">
          <a:blip r:embed="rId5">
            <a:alphaModFix/>
          </a:blip>
          <a:srcRect b="25567" l="0" r="0" t="0"/>
          <a:stretch/>
        </p:blipFill>
        <p:spPr>
          <a:xfrm>
            <a:off x="352300" y="1657349"/>
            <a:ext cx="2566249" cy="169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8"/>
          <p:cNvSpPr txBox="1"/>
          <p:nvPr/>
        </p:nvSpPr>
        <p:spPr>
          <a:xfrm>
            <a:off x="465125" y="1250175"/>
            <a:ext cx="393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BERT : </a:t>
            </a: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Adjusted Rand Index: 0.343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66" name="Google Shape;366;p28"/>
          <p:cNvPicPr preferRelativeResize="0"/>
          <p:nvPr/>
        </p:nvPicPr>
        <p:blipFill rotWithShape="1">
          <a:blip r:embed="rId5">
            <a:alphaModFix/>
          </a:blip>
          <a:srcRect b="0" l="0" r="45367" t="73777"/>
          <a:stretch/>
        </p:blipFill>
        <p:spPr>
          <a:xfrm>
            <a:off x="2809275" y="1657350"/>
            <a:ext cx="1402000" cy="59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8"/>
          <p:cNvGrpSpPr/>
          <p:nvPr/>
        </p:nvGrpSpPr>
        <p:grpSpPr>
          <a:xfrm>
            <a:off x="4402748" y="0"/>
            <a:ext cx="338518" cy="5180466"/>
            <a:chOff x="1026284" y="-180719"/>
            <a:chExt cx="3816432" cy="10450808"/>
          </a:xfrm>
        </p:grpSpPr>
        <p:sp>
          <p:nvSpPr>
            <p:cNvPr id="368" name="Google Shape;368;p28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8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8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8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8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28"/>
          <p:cNvSpPr txBox="1"/>
          <p:nvPr/>
        </p:nvSpPr>
        <p:spPr>
          <a:xfrm>
            <a:off x="4918050" y="1250175"/>
            <a:ext cx="393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USE : </a:t>
            </a: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Adjusted Rand Index: 0.428</a:t>
            </a:r>
            <a:endParaRPr sz="1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4" name="Google Shape;3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8050" y="3438650"/>
            <a:ext cx="2849737" cy="158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 rotWithShape="1">
          <a:blip r:embed="rId7">
            <a:alphaModFix/>
          </a:blip>
          <a:srcRect b="0" l="0" r="45301" t="73726"/>
          <a:stretch/>
        </p:blipFill>
        <p:spPr>
          <a:xfrm>
            <a:off x="7596714" y="1588883"/>
            <a:ext cx="1417074" cy="60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/>
          <p:cNvPicPr preferRelativeResize="0"/>
          <p:nvPr/>
        </p:nvPicPr>
        <p:blipFill rotWithShape="1">
          <a:blip r:embed="rId7">
            <a:alphaModFix/>
          </a:blip>
          <a:srcRect b="26275" l="0" r="0" t="0"/>
          <a:stretch/>
        </p:blipFill>
        <p:spPr>
          <a:xfrm>
            <a:off x="5005964" y="1588875"/>
            <a:ext cx="2590759" cy="1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Google Shape;391;p2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392" name="Google Shape;392;p29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7" name="Google Shape;407;p29"/>
          <p:cNvSpPr txBox="1"/>
          <p:nvPr>
            <p:ph type="title"/>
          </p:nvPr>
        </p:nvSpPr>
        <p:spPr>
          <a:xfrm>
            <a:off x="3342400" y="495025"/>
            <a:ext cx="4994400" cy="74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Images</a:t>
            </a:r>
            <a:endParaRPr/>
          </a:p>
        </p:txBody>
      </p:sp>
      <p:sp>
        <p:nvSpPr>
          <p:cNvPr id="408" name="Google Shape;408;p29"/>
          <p:cNvSpPr txBox="1"/>
          <p:nvPr>
            <p:ph idx="12" type="sldNum"/>
          </p:nvPr>
        </p:nvSpPr>
        <p:spPr>
          <a:xfrm>
            <a:off x="8376075" y="456800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29"/>
          <p:cNvSpPr/>
          <p:nvPr/>
        </p:nvSpPr>
        <p:spPr>
          <a:xfrm>
            <a:off x="1563185" y="318174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369100" y="129400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13" y="1691029"/>
            <a:ext cx="348287" cy="50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83" y="1661425"/>
            <a:ext cx="606900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725" y="1771925"/>
            <a:ext cx="424275" cy="4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2363" y="1882384"/>
            <a:ext cx="505150" cy="5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0775" y="3650238"/>
            <a:ext cx="348275" cy="3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7483" y="3472425"/>
            <a:ext cx="348275" cy="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9"/>
          <p:cNvSpPr txBox="1"/>
          <p:nvPr/>
        </p:nvSpPr>
        <p:spPr>
          <a:xfrm>
            <a:off x="5257263" y="2597700"/>
            <a:ext cx="1268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Feature Extraction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8" name="Google Shape;418;p29"/>
          <p:cNvSpPr txBox="1"/>
          <p:nvPr/>
        </p:nvSpPr>
        <p:spPr>
          <a:xfrm>
            <a:off x="3920638" y="2658850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Prétraitement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19" name="Google Shape;419;p29"/>
          <p:cNvCxnSpPr/>
          <p:nvPr/>
        </p:nvCxnSpPr>
        <p:spPr>
          <a:xfrm>
            <a:off x="3416082" y="2459548"/>
            <a:ext cx="971700" cy="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" name="Google Shape;420;p29"/>
          <p:cNvSpPr/>
          <p:nvPr/>
        </p:nvSpPr>
        <p:spPr>
          <a:xfrm>
            <a:off x="3146338" y="2359309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9"/>
          <p:cNvSpPr/>
          <p:nvPr/>
        </p:nvSpPr>
        <p:spPr>
          <a:xfrm>
            <a:off x="4452516" y="2361109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5789096" y="2361121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3" name="Google Shape;423;p29"/>
          <p:cNvCxnSpPr/>
          <p:nvPr/>
        </p:nvCxnSpPr>
        <p:spPr>
          <a:xfrm>
            <a:off x="4737457" y="2459548"/>
            <a:ext cx="971700" cy="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29"/>
          <p:cNvSpPr/>
          <p:nvPr/>
        </p:nvSpPr>
        <p:spPr>
          <a:xfrm>
            <a:off x="7125621" y="2359296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" name="Google Shape;425;p29"/>
          <p:cNvCxnSpPr/>
          <p:nvPr/>
        </p:nvCxnSpPr>
        <p:spPr>
          <a:xfrm>
            <a:off x="6073982" y="2457723"/>
            <a:ext cx="971700" cy="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29"/>
          <p:cNvSpPr txBox="1"/>
          <p:nvPr/>
        </p:nvSpPr>
        <p:spPr>
          <a:xfrm>
            <a:off x="7330588" y="2434263"/>
            <a:ext cx="1268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Réduction de dimension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27" name="Google Shape;427;p29"/>
          <p:cNvCxnSpPr/>
          <p:nvPr/>
        </p:nvCxnSpPr>
        <p:spPr>
          <a:xfrm flipH="1">
            <a:off x="7225400" y="2668700"/>
            <a:ext cx="5400" cy="11520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8" name="Google Shape;428;p29"/>
          <p:cNvSpPr/>
          <p:nvPr/>
        </p:nvSpPr>
        <p:spPr>
          <a:xfrm>
            <a:off x="7125621" y="3925121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" name="Google Shape;429;p29"/>
          <p:cNvCxnSpPr/>
          <p:nvPr/>
        </p:nvCxnSpPr>
        <p:spPr>
          <a:xfrm>
            <a:off x="6073982" y="4023561"/>
            <a:ext cx="971700" cy="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0" name="Google Shape;430;p29"/>
          <p:cNvSpPr/>
          <p:nvPr/>
        </p:nvSpPr>
        <p:spPr>
          <a:xfrm>
            <a:off x="5789096" y="3925121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9"/>
          <p:cNvSpPr txBox="1"/>
          <p:nvPr/>
        </p:nvSpPr>
        <p:spPr>
          <a:xfrm>
            <a:off x="7330575" y="4035663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Clustering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2" name="Google Shape;432;p29"/>
          <p:cNvSpPr txBox="1"/>
          <p:nvPr/>
        </p:nvSpPr>
        <p:spPr>
          <a:xfrm>
            <a:off x="5257250" y="4130100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Visualisation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0"/>
          <p:cNvSpPr/>
          <p:nvPr/>
        </p:nvSpPr>
        <p:spPr>
          <a:xfrm>
            <a:off x="0" y="903200"/>
            <a:ext cx="9144000" cy="42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30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Prétraitement d’images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40" name="Google Shape;4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371" y="142350"/>
            <a:ext cx="606900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0"/>
          <p:cNvPicPr preferRelativeResize="0"/>
          <p:nvPr/>
        </p:nvPicPr>
        <p:blipFill rotWithShape="1">
          <a:blip r:embed="rId4">
            <a:alphaModFix/>
          </a:blip>
          <a:srcRect b="0" l="0" r="0" t="66136"/>
          <a:stretch/>
        </p:blipFill>
        <p:spPr>
          <a:xfrm>
            <a:off x="3574450" y="993375"/>
            <a:ext cx="3435251" cy="10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0"/>
          <p:cNvPicPr preferRelativeResize="0"/>
          <p:nvPr/>
        </p:nvPicPr>
        <p:blipFill rotWithShape="1">
          <a:blip r:embed="rId5">
            <a:alphaModFix/>
          </a:blip>
          <a:srcRect b="27103" l="0" r="0" t="0"/>
          <a:stretch/>
        </p:blipFill>
        <p:spPr>
          <a:xfrm>
            <a:off x="6318050" y="950725"/>
            <a:ext cx="2461150" cy="20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0"/>
          <p:cNvPicPr preferRelativeResize="0"/>
          <p:nvPr/>
        </p:nvPicPr>
        <p:blipFill rotWithShape="1">
          <a:blip r:embed="rId4">
            <a:alphaModFix/>
          </a:blip>
          <a:srcRect b="33020" l="0" r="0" t="0"/>
          <a:stretch/>
        </p:blipFill>
        <p:spPr>
          <a:xfrm>
            <a:off x="106250" y="1033950"/>
            <a:ext cx="3435251" cy="20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0"/>
          <p:cNvPicPr preferRelativeResize="0"/>
          <p:nvPr/>
        </p:nvPicPr>
        <p:blipFill rotWithShape="1">
          <a:blip r:embed="rId5">
            <a:alphaModFix/>
          </a:blip>
          <a:srcRect b="0" l="0" r="0" t="73346"/>
          <a:stretch/>
        </p:blipFill>
        <p:spPr>
          <a:xfrm>
            <a:off x="3699200" y="2229499"/>
            <a:ext cx="2461150" cy="73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0"/>
          <p:cNvPicPr preferRelativeResize="0"/>
          <p:nvPr/>
        </p:nvPicPr>
        <p:blipFill rotWithShape="1">
          <a:blip r:embed="rId6">
            <a:alphaModFix/>
          </a:blip>
          <a:srcRect b="0" l="0" r="0" t="50181"/>
          <a:stretch/>
        </p:blipFill>
        <p:spPr>
          <a:xfrm>
            <a:off x="1374003" y="3180501"/>
            <a:ext cx="1282075" cy="1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0"/>
          <p:cNvPicPr preferRelativeResize="0"/>
          <p:nvPr/>
        </p:nvPicPr>
        <p:blipFill rotWithShape="1">
          <a:blip r:embed="rId7">
            <a:alphaModFix/>
          </a:blip>
          <a:srcRect b="0" l="911" r="0" t="49634"/>
          <a:stretch/>
        </p:blipFill>
        <p:spPr>
          <a:xfrm>
            <a:off x="7009700" y="3566050"/>
            <a:ext cx="1783375" cy="14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0"/>
          <p:cNvPicPr preferRelativeResize="0"/>
          <p:nvPr/>
        </p:nvPicPr>
        <p:blipFill rotWithShape="1">
          <a:blip r:embed="rId7">
            <a:alphaModFix/>
          </a:blip>
          <a:srcRect b="49634" l="1279" r="21619" t="0"/>
          <a:stretch/>
        </p:blipFill>
        <p:spPr>
          <a:xfrm>
            <a:off x="5554075" y="3566050"/>
            <a:ext cx="1387674" cy="14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0"/>
          <p:cNvPicPr preferRelativeResize="0"/>
          <p:nvPr/>
        </p:nvPicPr>
        <p:blipFill rotWithShape="1">
          <a:blip r:embed="rId6">
            <a:alphaModFix/>
          </a:blip>
          <a:srcRect b="50181" l="0" r="0" t="0"/>
          <a:stretch/>
        </p:blipFill>
        <p:spPr>
          <a:xfrm>
            <a:off x="106249" y="3180500"/>
            <a:ext cx="1282075" cy="188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0"/>
          <p:cNvPicPr preferRelativeResize="0"/>
          <p:nvPr/>
        </p:nvPicPr>
        <p:blipFill rotWithShape="1">
          <a:blip r:embed="rId8">
            <a:alphaModFix/>
          </a:blip>
          <a:srcRect b="50595" l="0" r="0" t="0"/>
          <a:stretch/>
        </p:blipFill>
        <p:spPr>
          <a:xfrm>
            <a:off x="2602195" y="3323625"/>
            <a:ext cx="1783385" cy="1716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0"/>
          <p:cNvPicPr preferRelativeResize="0"/>
          <p:nvPr/>
        </p:nvPicPr>
        <p:blipFill rotWithShape="1">
          <a:blip r:embed="rId8">
            <a:alphaModFix/>
          </a:blip>
          <a:srcRect b="0" l="0" r="0" t="50595"/>
          <a:stretch/>
        </p:blipFill>
        <p:spPr>
          <a:xfrm>
            <a:off x="3747686" y="3319174"/>
            <a:ext cx="1783385" cy="1716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1332000" y="514350"/>
            <a:ext cx="6480000" cy="71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1536880" y="1922106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Problématique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1536880" y="2978697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Nettoyage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1536880" y="4083603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Données Textuelles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77" name="Google Shape;77;p13"/>
          <p:cNvSpPr/>
          <p:nvPr/>
        </p:nvSpPr>
        <p:spPr>
          <a:xfrm>
            <a:off x="514350" y="3859456"/>
            <a:ext cx="755856" cy="755856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4756852" y="1779100"/>
            <a:ext cx="902310" cy="532299"/>
          </a:xfrm>
          <a:custGeom>
            <a:rect b="b" l="l" r="r" t="t"/>
            <a:pathLst>
              <a:path extrusionOk="0" h="1468410" w="2934342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965205" y="1947981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Données Images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4829786" y="2747785"/>
            <a:ext cx="756430" cy="756428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3"/>
          <p:cNvSpPr/>
          <p:nvPr/>
        </p:nvSpPr>
        <p:spPr>
          <a:xfrm>
            <a:off x="4840204" y="3892311"/>
            <a:ext cx="735600" cy="68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 txBox="1"/>
          <p:nvPr/>
        </p:nvSpPr>
        <p:spPr>
          <a:xfrm>
            <a:off x="5965205" y="2909997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Classification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5965205" y="4014903"/>
            <a:ext cx="3921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Conclusion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"/>
          <p:cNvSpPr/>
          <p:nvPr/>
        </p:nvSpPr>
        <p:spPr>
          <a:xfrm>
            <a:off x="0" y="1181450"/>
            <a:ext cx="9144000" cy="39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1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31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Feature Extraction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58" name="Google Shape;4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75" y="233663"/>
            <a:ext cx="424275" cy="4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1"/>
          <p:cNvSpPr txBox="1"/>
          <p:nvPr/>
        </p:nvSpPr>
        <p:spPr>
          <a:xfrm>
            <a:off x="1217525" y="743350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SIFT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0" name="Google Shape;460;p31"/>
          <p:cNvSpPr/>
          <p:nvPr/>
        </p:nvSpPr>
        <p:spPr>
          <a:xfrm>
            <a:off x="972077" y="816340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1"/>
          <p:cNvSpPr txBox="1"/>
          <p:nvPr/>
        </p:nvSpPr>
        <p:spPr>
          <a:xfrm>
            <a:off x="2424750" y="743325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CNN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2" name="Google Shape;462;p31"/>
          <p:cNvSpPr/>
          <p:nvPr/>
        </p:nvSpPr>
        <p:spPr>
          <a:xfrm>
            <a:off x="2179302" y="81632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047" y="1310800"/>
            <a:ext cx="1745199" cy="185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925" y="3125775"/>
            <a:ext cx="2551125" cy="18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1"/>
          <p:cNvSpPr txBox="1"/>
          <p:nvPr/>
        </p:nvSpPr>
        <p:spPr>
          <a:xfrm>
            <a:off x="5579625" y="4230575"/>
            <a:ext cx="174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Adjusted Rand Index: 0.046</a:t>
            </a:r>
            <a:endParaRPr b="1" sz="10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66" name="Google Shape;46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0040" y="1755701"/>
            <a:ext cx="4684260" cy="252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"/>
          <p:cNvSpPr/>
          <p:nvPr/>
        </p:nvSpPr>
        <p:spPr>
          <a:xfrm>
            <a:off x="0" y="1181450"/>
            <a:ext cx="9144000" cy="39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32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Feature Extraction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74" name="Google Shape;4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75" y="233663"/>
            <a:ext cx="424275" cy="4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2"/>
          <p:cNvSpPr txBox="1"/>
          <p:nvPr/>
        </p:nvSpPr>
        <p:spPr>
          <a:xfrm>
            <a:off x="1217525" y="743350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SIFT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6" name="Google Shape;476;p32"/>
          <p:cNvSpPr/>
          <p:nvPr/>
        </p:nvSpPr>
        <p:spPr>
          <a:xfrm>
            <a:off x="972077" y="816340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2"/>
          <p:cNvSpPr txBox="1"/>
          <p:nvPr/>
        </p:nvSpPr>
        <p:spPr>
          <a:xfrm>
            <a:off x="2424750" y="743325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CNN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8" name="Google Shape;478;p32"/>
          <p:cNvSpPr/>
          <p:nvPr/>
        </p:nvSpPr>
        <p:spPr>
          <a:xfrm>
            <a:off x="2179302" y="81632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00" y="1356650"/>
            <a:ext cx="2225750" cy="357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929" y="1356649"/>
            <a:ext cx="2371845" cy="16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2"/>
          <p:cNvPicPr preferRelativeResize="0"/>
          <p:nvPr/>
        </p:nvPicPr>
        <p:blipFill rotWithShape="1">
          <a:blip r:embed="rId6">
            <a:alphaModFix/>
          </a:blip>
          <a:srcRect b="52805" l="0" r="0" t="0"/>
          <a:stretch/>
        </p:blipFill>
        <p:spPr>
          <a:xfrm>
            <a:off x="2934225" y="1829975"/>
            <a:ext cx="3475526" cy="8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9805" y="3048000"/>
            <a:ext cx="2321020" cy="16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2"/>
          <p:cNvPicPr preferRelativeResize="0"/>
          <p:nvPr/>
        </p:nvPicPr>
        <p:blipFill rotWithShape="1">
          <a:blip r:embed="rId6">
            <a:alphaModFix/>
          </a:blip>
          <a:srcRect b="0" l="0" r="0" t="46458"/>
          <a:stretch/>
        </p:blipFill>
        <p:spPr>
          <a:xfrm>
            <a:off x="2942650" y="3238500"/>
            <a:ext cx="3475526" cy="10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3"/>
          <p:cNvSpPr/>
          <p:nvPr/>
        </p:nvSpPr>
        <p:spPr>
          <a:xfrm>
            <a:off x="0" y="1181450"/>
            <a:ext cx="9144000" cy="39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489" name="Google Shape;489;p33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33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Feature Extraction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91" name="Google Shape;4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75" y="233663"/>
            <a:ext cx="424275" cy="4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3"/>
          <p:cNvSpPr txBox="1"/>
          <p:nvPr/>
        </p:nvSpPr>
        <p:spPr>
          <a:xfrm>
            <a:off x="1217525" y="743350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SIFT 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3" name="Google Shape;493;p33"/>
          <p:cNvSpPr/>
          <p:nvPr/>
        </p:nvSpPr>
        <p:spPr>
          <a:xfrm>
            <a:off x="972077" y="816340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3"/>
          <p:cNvSpPr txBox="1"/>
          <p:nvPr/>
        </p:nvSpPr>
        <p:spPr>
          <a:xfrm>
            <a:off x="2424750" y="743325"/>
            <a:ext cx="921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CNN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5" name="Google Shape;495;p33"/>
          <p:cNvSpPr/>
          <p:nvPr/>
        </p:nvSpPr>
        <p:spPr>
          <a:xfrm>
            <a:off x="2179302" y="81632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6162" y="1855008"/>
            <a:ext cx="4348625" cy="2317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950" y="1446200"/>
            <a:ext cx="3843807" cy="34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3"/>
          <p:cNvSpPr txBox="1"/>
          <p:nvPr/>
        </p:nvSpPr>
        <p:spPr>
          <a:xfrm>
            <a:off x="5802750" y="1516288"/>
            <a:ext cx="189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Barlow"/>
                <a:ea typeface="Barlow"/>
                <a:cs typeface="Barlow"/>
                <a:sym typeface="Barlow"/>
              </a:rPr>
              <a:t>Adjusted Rand Index: 0.470</a:t>
            </a:r>
            <a:endParaRPr b="1" sz="10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50" y="141625"/>
            <a:ext cx="4034450" cy="304738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4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34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506" name="Google Shape;506;p34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1" name="Google Shape;521;p3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500" y="2250275"/>
            <a:ext cx="3956150" cy="245712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>
            <p:ph idx="4294967295" type="title"/>
          </p:nvPr>
        </p:nvSpPr>
        <p:spPr>
          <a:xfrm>
            <a:off x="5068425" y="618875"/>
            <a:ext cx="3918300" cy="14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Comparaison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modèles</a:t>
            </a:r>
            <a:endParaRPr sz="4000"/>
          </a:p>
        </p:txBody>
      </p:sp>
      <p:sp>
        <p:nvSpPr>
          <p:cNvPr id="524" name="Google Shape;524;p34"/>
          <p:cNvSpPr/>
          <p:nvPr/>
        </p:nvSpPr>
        <p:spPr>
          <a:xfrm>
            <a:off x="4466375" y="191500"/>
            <a:ext cx="280500" cy="2865900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4"/>
          <p:cNvSpPr/>
          <p:nvPr/>
        </p:nvSpPr>
        <p:spPr>
          <a:xfrm>
            <a:off x="7516900" y="2325525"/>
            <a:ext cx="1080900" cy="2298000"/>
          </a:xfrm>
          <a:prstGeom prst="rect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5"/>
          <p:cNvSpPr/>
          <p:nvPr/>
        </p:nvSpPr>
        <p:spPr>
          <a:xfrm>
            <a:off x="0" y="0"/>
            <a:ext cx="95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1" name="Google Shape;531;p35"/>
          <p:cNvGrpSpPr/>
          <p:nvPr/>
        </p:nvGrpSpPr>
        <p:grpSpPr>
          <a:xfrm>
            <a:off x="-944609" y="-4"/>
            <a:ext cx="1891805" cy="5180466"/>
            <a:chOff x="1026284" y="-180719"/>
            <a:chExt cx="3816432" cy="10450808"/>
          </a:xfrm>
        </p:grpSpPr>
        <p:sp>
          <p:nvSpPr>
            <p:cNvPr id="532" name="Google Shape;532;p35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7" name="Google Shape;547;p3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35"/>
          <p:cNvSpPr txBox="1"/>
          <p:nvPr>
            <p:ph idx="4294967295" type="title"/>
          </p:nvPr>
        </p:nvSpPr>
        <p:spPr>
          <a:xfrm>
            <a:off x="1088175" y="197325"/>
            <a:ext cx="6765600" cy="61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Regroupement Texte et Images VGG</a:t>
            </a:r>
            <a:endParaRPr sz="3000"/>
          </a:p>
        </p:txBody>
      </p:sp>
      <p:sp>
        <p:nvSpPr>
          <p:cNvPr id="549" name="Google Shape;549;p35"/>
          <p:cNvSpPr txBox="1"/>
          <p:nvPr/>
        </p:nvSpPr>
        <p:spPr>
          <a:xfrm>
            <a:off x="5332525" y="10553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Adjusted Rand Index: 0.471</a:t>
            </a:r>
            <a:endParaRPr sz="1100"/>
          </a:p>
        </p:txBody>
      </p:sp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675" y="1507837"/>
            <a:ext cx="3609699" cy="31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 rotWithShape="1">
          <a:blip r:embed="rId4">
            <a:alphaModFix/>
          </a:blip>
          <a:srcRect b="49229" l="74883" r="0" t="17412"/>
          <a:stretch/>
        </p:blipFill>
        <p:spPr>
          <a:xfrm>
            <a:off x="1261350" y="3567525"/>
            <a:ext cx="1670198" cy="11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 rotWithShape="1">
          <a:blip r:embed="rId4">
            <a:alphaModFix/>
          </a:blip>
          <a:srcRect b="10529" l="4701" r="25029" t="4284"/>
          <a:stretch/>
        </p:blipFill>
        <p:spPr>
          <a:xfrm>
            <a:off x="1088175" y="1098613"/>
            <a:ext cx="3726112" cy="24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6"/>
          <p:cNvSpPr/>
          <p:nvPr/>
        </p:nvSpPr>
        <p:spPr>
          <a:xfrm rot="5458261">
            <a:off x="4404876" y="-4413880"/>
            <a:ext cx="336348" cy="91494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36"/>
          <p:cNvGrpSpPr/>
          <p:nvPr/>
        </p:nvGrpSpPr>
        <p:grpSpPr>
          <a:xfrm rot="5456154">
            <a:off x="4422023" y="-4449254"/>
            <a:ext cx="327112" cy="9221800"/>
            <a:chOff x="1026284" y="-180719"/>
            <a:chExt cx="3816432" cy="10450808"/>
          </a:xfrm>
        </p:grpSpPr>
        <p:sp>
          <p:nvSpPr>
            <p:cNvPr id="559" name="Google Shape;559;p36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6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rgbClr val="363739"/>
            </a:solidFill>
            <a:ln cap="flat" cmpd="sng" w="9525">
              <a:solidFill>
                <a:schemeClr val="l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4" name="Google Shape;574;p3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5" name="Google Shape;5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6" y="1346521"/>
            <a:ext cx="4794674" cy="28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202" y="605600"/>
            <a:ext cx="3739275" cy="363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7"/>
          <p:cNvSpPr txBox="1"/>
          <p:nvPr>
            <p:ph idx="12" type="sldNum"/>
          </p:nvPr>
        </p:nvSpPr>
        <p:spPr>
          <a:xfrm>
            <a:off x="8532425" y="4618200"/>
            <a:ext cx="611400" cy="52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37"/>
          <p:cNvSpPr txBox="1"/>
          <p:nvPr>
            <p:ph type="ctrTitle"/>
          </p:nvPr>
        </p:nvSpPr>
        <p:spPr>
          <a:xfrm>
            <a:off x="514350" y="710550"/>
            <a:ext cx="5557200" cy="6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83" name="Google Shape;583;p37"/>
          <p:cNvSpPr txBox="1"/>
          <p:nvPr>
            <p:ph idx="1" type="subTitle"/>
          </p:nvPr>
        </p:nvSpPr>
        <p:spPr>
          <a:xfrm>
            <a:off x="514350" y="1382775"/>
            <a:ext cx="5557200" cy="145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Les différentes techniques de segmentation reposant sur les analyses des descriptions de produits combinées avec les images entrainé avec le modèle VGG  donne des résultats satisfaisantes.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La faisabilité du moteur de classification est positif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84" name="Google Shape;584;p37"/>
          <p:cNvSpPr txBox="1"/>
          <p:nvPr>
            <p:ph type="ctrTitle"/>
          </p:nvPr>
        </p:nvSpPr>
        <p:spPr>
          <a:xfrm>
            <a:off x="514350" y="3045025"/>
            <a:ext cx="5557200" cy="63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Améliorations</a:t>
            </a:r>
            <a:endParaRPr/>
          </a:p>
        </p:txBody>
      </p:sp>
      <p:sp>
        <p:nvSpPr>
          <p:cNvPr id="585" name="Google Shape;585;p37"/>
          <p:cNvSpPr txBox="1"/>
          <p:nvPr>
            <p:ph idx="1" type="subTitle"/>
          </p:nvPr>
        </p:nvSpPr>
        <p:spPr>
          <a:xfrm>
            <a:off x="514350" y="3788800"/>
            <a:ext cx="5557200" cy="68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Labellisé plus en détails les produits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 sz="1200">
                <a:solidFill>
                  <a:schemeClr val="lt1"/>
                </a:solidFill>
              </a:rPr>
              <a:t>Augmenter le jeu de données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7C9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38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591" name="Google Shape;591;p38"/>
            <p:cNvSpPr/>
            <p:nvPr/>
          </p:nvSpPr>
          <p:spPr>
            <a:xfrm>
              <a:off x="-1537049" y="-96399"/>
              <a:ext cx="10450808" cy="10450808"/>
            </a:xfrm>
            <a:custGeom>
              <a:rect b="b" l="l" r="r" t="t"/>
              <a:pathLst>
                <a:path extrusionOk="0" h="10450808" w="10450808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-1529802" y="9391176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-1529802" y="844243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8"/>
            <p:cNvSpPr/>
            <p:nvPr/>
          </p:nvSpPr>
          <p:spPr>
            <a:xfrm>
              <a:off x="-1529802" y="7493603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8"/>
            <p:cNvSpPr/>
            <p:nvPr/>
          </p:nvSpPr>
          <p:spPr>
            <a:xfrm>
              <a:off x="-1529802" y="6544865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-1529802" y="559612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-1529802" y="4647388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8"/>
            <p:cNvSpPr/>
            <p:nvPr/>
          </p:nvSpPr>
          <p:spPr>
            <a:xfrm>
              <a:off x="-1529802" y="3698650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-1529802" y="2749912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-1529802" y="1801077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-1529802" y="852339"/>
              <a:ext cx="10436313" cy="14494"/>
            </a:xfrm>
            <a:custGeom>
              <a:rect b="b" l="l" r="r" t="t"/>
              <a:pathLst>
                <a:path extrusionOk="0" h="14494" w="10436313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7950525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700178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6052952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5104214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415547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206737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2257999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38"/>
            <p:cNvSpPr/>
            <p:nvPr/>
          </p:nvSpPr>
          <p:spPr>
            <a:xfrm>
              <a:off x="130926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360426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-588311" y="-8915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2" name="Google Shape;612;p38"/>
          <p:cNvGrpSpPr/>
          <p:nvPr/>
        </p:nvGrpSpPr>
        <p:grpSpPr>
          <a:xfrm>
            <a:off x="1" y="1369998"/>
            <a:ext cx="4456995" cy="1457988"/>
            <a:chOff x="-4497019" y="-89184"/>
            <a:chExt cx="18095797" cy="4157367"/>
          </a:xfrm>
        </p:grpSpPr>
        <p:sp>
          <p:nvSpPr>
            <p:cNvPr id="613" name="Google Shape;613;p38"/>
            <p:cNvSpPr txBox="1"/>
            <p:nvPr/>
          </p:nvSpPr>
          <p:spPr>
            <a:xfrm>
              <a:off x="-4496922" y="-89184"/>
              <a:ext cx="18095700" cy="32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50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Merci!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614" name="Google Shape;614;p38"/>
            <p:cNvSpPr txBox="1"/>
            <p:nvPr/>
          </p:nvSpPr>
          <p:spPr>
            <a:xfrm>
              <a:off x="-4497019" y="3365883"/>
              <a:ext cx="18095700" cy="70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Des questions?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615" name="Google Shape;615;p38"/>
          <p:cNvSpPr/>
          <p:nvPr/>
        </p:nvSpPr>
        <p:spPr>
          <a:xfrm>
            <a:off x="244527" y="379439"/>
            <a:ext cx="539646" cy="134912"/>
          </a:xfrm>
          <a:custGeom>
            <a:rect b="b" l="l" r="r" t="t"/>
            <a:pathLst>
              <a:path extrusionOk="0" h="269823" w="1079292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8"/>
          <p:cNvSpPr/>
          <p:nvPr/>
        </p:nvSpPr>
        <p:spPr>
          <a:xfrm rot="5400000">
            <a:off x="1412630" y="3399051"/>
            <a:ext cx="1219200" cy="1219197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38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8" name="Google Shape;6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000" y="650963"/>
            <a:ext cx="3967275" cy="396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38"/>
          <p:cNvSpPr/>
          <p:nvPr/>
        </p:nvSpPr>
        <p:spPr>
          <a:xfrm>
            <a:off x="7446365" y="514350"/>
            <a:ext cx="1400232" cy="700708"/>
          </a:xfrm>
          <a:custGeom>
            <a:rect b="b" l="l" r="r" t="t"/>
            <a:pathLst>
              <a:path extrusionOk="0" h="1401415" w="2800464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8"/>
          <p:cNvSpPr txBox="1"/>
          <p:nvPr/>
        </p:nvSpPr>
        <p:spPr>
          <a:xfrm>
            <a:off x="1386825" y="4640650"/>
            <a:ext cx="127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20/04/2022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 rot="10800000">
            <a:off x="4749095" y="-399975"/>
            <a:ext cx="6391200" cy="6391200"/>
          </a:xfrm>
          <a:prstGeom prst="chord">
            <a:avLst>
              <a:gd fmla="val 14385217" name="adj1"/>
              <a:gd fmla="val 7208317" name="adj2"/>
            </a:avLst>
          </a:prstGeom>
          <a:solidFill>
            <a:srgbClr val="FCF7C9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10741" l="23997" r="23536" t="8003"/>
          <a:stretch/>
        </p:blipFill>
        <p:spPr>
          <a:xfrm>
            <a:off x="5963325" y="1255025"/>
            <a:ext cx="2277351" cy="2242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/>
        </p:nvSpPr>
        <p:spPr>
          <a:xfrm>
            <a:off x="391600" y="1474038"/>
            <a:ext cx="4357500" cy="3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L’entreprise "Place de marché”, souhaite lancer une marketplace e-commerce.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Missions: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Réaliser une étude de faisabilité d'un moteur de classification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d'articles, basé sur une image et une description, pour l'automatisation de l'attribution de la catégorie de l'article.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Objectifs: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Automatiser l’attribution de la catégorie d'un article</a:t>
            </a:r>
            <a:endParaRPr b="1" sz="17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2" name="Google Shape;92;p14"/>
          <p:cNvSpPr/>
          <p:nvPr/>
        </p:nvSpPr>
        <p:spPr>
          <a:xfrm rot="10800000">
            <a:off x="7714894" y="3191669"/>
            <a:ext cx="1137488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/>
          <p:nvPr/>
        </p:nvSpPr>
        <p:spPr>
          <a:xfrm flipH="1" rot="10800000">
            <a:off x="7037013" y="3662757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391600" y="444163"/>
            <a:ext cx="4263300" cy="1235700"/>
          </a:xfrm>
          <a:prstGeom prst="rect">
            <a:avLst/>
          </a:prstGeom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Problématique</a:t>
            </a:r>
            <a:endParaRPr b="0" sz="105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440350" y="595550"/>
            <a:ext cx="4263300" cy="717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Nettoyage</a:t>
            </a:r>
            <a:endParaRPr b="0" sz="10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1110856" y="205694"/>
            <a:ext cx="1137489" cy="1137486"/>
          </a:xfrm>
          <a:custGeom>
            <a:rect b="b" l="l" r="r" t="t"/>
            <a:pathLst>
              <a:path extrusionOk="0" h="2274971" w="2274977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432975" y="595549"/>
            <a:ext cx="1106170" cy="276543"/>
          </a:xfrm>
          <a:custGeom>
            <a:rect b="b" l="l" r="r" t="t"/>
            <a:pathLst>
              <a:path extrusionOk="0" h="553085" w="2212339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0" y="1866025"/>
            <a:ext cx="4846200" cy="269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Jeu de données</a:t>
            </a:r>
            <a:endParaRPr b="1" sz="340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Flipkart_com-ecommerce_sample</a:t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1050 lignes et 15 variables</a:t>
            </a:r>
            <a:endParaRPr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5056750" y="1953113"/>
            <a:ext cx="3784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</a:t>
            </a:r>
            <a:r>
              <a:rPr lang="en" sz="1200"/>
              <a:t>ne ligne correspond à </a:t>
            </a:r>
            <a:r>
              <a:rPr b="1" lang="en" sz="1200">
                <a:solidFill>
                  <a:schemeClr val="accent3"/>
                </a:solidFill>
              </a:rPr>
              <a:t>plusieurs informations concernant un produit</a:t>
            </a:r>
            <a:r>
              <a:rPr lang="en" sz="1200">
                <a:solidFill>
                  <a:schemeClr val="accent3"/>
                </a:solidFill>
              </a:rPr>
              <a:t>,</a:t>
            </a:r>
            <a:r>
              <a:rPr lang="en" sz="1200"/>
              <a:t> noms et prix des produits, catégories des produits, images et descriptions.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5167475" y="2747213"/>
            <a:ext cx="367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7F7F7F"/>
                </a:solidFill>
              </a:rPr>
              <a:t>Nombre de variables qualitatives		</a:t>
            </a:r>
            <a:r>
              <a:rPr lang="en" sz="1200"/>
              <a:t>2</a:t>
            </a:r>
            <a:endParaRPr i="1" sz="1200">
              <a:solidFill>
                <a:srgbClr val="7F7F7F"/>
              </a:solidFill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167475" y="3116513"/>
            <a:ext cx="367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7F7F7F"/>
                </a:solidFill>
              </a:rPr>
              <a:t>Nombre de variables quantitatives 	</a:t>
            </a:r>
            <a:r>
              <a:rPr lang="en" sz="1200"/>
              <a:t>13</a:t>
            </a:r>
            <a:endParaRPr i="1" sz="1200">
              <a:solidFill>
                <a:srgbClr val="7F7F7F"/>
              </a:solidFill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056750" y="3552238"/>
            <a:ext cx="373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Vérifications</a:t>
            </a:r>
            <a:r>
              <a:rPr lang="en" sz="1200">
                <a:solidFill>
                  <a:schemeClr val="dk1"/>
                </a:solidFill>
              </a:rPr>
              <a:t> des valeurs manquantes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Suppressions des variables non pertinentes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Décompositions de variables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0" y="8650"/>
            <a:ext cx="9144000" cy="122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6"/>
          <p:cNvCxnSpPr/>
          <p:nvPr/>
        </p:nvCxnSpPr>
        <p:spPr>
          <a:xfrm>
            <a:off x="1245282" y="1628423"/>
            <a:ext cx="2800800" cy="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16"/>
          <p:cNvSpPr txBox="1"/>
          <p:nvPr/>
        </p:nvSpPr>
        <p:spPr>
          <a:xfrm>
            <a:off x="236800" y="1887484"/>
            <a:ext cx="1682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7 catégories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3376554" y="1887484"/>
            <a:ext cx="16824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63</a:t>
            </a: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 catégories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6594896" y="1852834"/>
            <a:ext cx="16824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247 c</a:t>
            </a:r>
            <a:r>
              <a:rPr lang="en"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atégories</a:t>
            </a:r>
            <a:endParaRPr sz="1050"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975538" y="1528184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6"/>
          <p:cNvCxnSpPr/>
          <p:nvPr/>
        </p:nvCxnSpPr>
        <p:spPr>
          <a:xfrm>
            <a:off x="4453038" y="1628413"/>
            <a:ext cx="2764200" cy="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16"/>
          <p:cNvSpPr/>
          <p:nvPr/>
        </p:nvSpPr>
        <p:spPr>
          <a:xfrm>
            <a:off x="4115291" y="1519921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7333621" y="1528184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538250" y="146650"/>
            <a:ext cx="7653300" cy="9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Product_category_tree</a:t>
            </a:r>
            <a:br>
              <a:rPr lang="en"/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1050 produits </a:t>
            </a:r>
            <a:r>
              <a:rPr lang="en" sz="1300">
                <a:latin typeface="Barlow"/>
                <a:ea typeface="Barlow"/>
                <a:cs typeface="Barlow"/>
                <a:sym typeface="Barlow"/>
              </a:rPr>
              <a:t>Décomposée en 3 variables (catégories principales des articles et sous catégories)</a:t>
            </a:r>
            <a:endParaRPr sz="3900"/>
          </a:p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8420029" y="245708"/>
            <a:ext cx="1447657" cy="1447657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b="12526" l="0" r="0" t="0"/>
          <a:stretch/>
        </p:blipFill>
        <p:spPr>
          <a:xfrm>
            <a:off x="4115300" y="2434474"/>
            <a:ext cx="4854449" cy="22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 b="0" l="5069" r="0" t="0"/>
          <a:stretch/>
        </p:blipFill>
        <p:spPr>
          <a:xfrm>
            <a:off x="84174" y="2434450"/>
            <a:ext cx="4031125" cy="22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6129125" y="0"/>
            <a:ext cx="3015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7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Nuage de mots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725" y="784300"/>
            <a:ext cx="3718425" cy="37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28" y="2867551"/>
            <a:ext cx="3152915" cy="16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404" y="989334"/>
            <a:ext cx="3152915" cy="163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555075" y="784300"/>
            <a:ext cx="3489600" cy="25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Watches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555087" y="2661735"/>
            <a:ext cx="3489600" cy="25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Baby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8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3" name="Google Shape;143;p18"/>
            <p:cNvSpPr/>
            <p:nvPr/>
          </p:nvSpPr>
          <p:spPr>
            <a:xfrm>
              <a:off x="1026284" y="-180719"/>
              <a:ext cx="3814476" cy="10450808"/>
            </a:xfrm>
            <a:custGeom>
              <a:rect b="b" l="l" r="r" t="t"/>
              <a:pathLst>
                <a:path extrusionOk="0" h="10450808" w="10450619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1033531" y="9306856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1033531" y="835811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033531" y="7409283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033531" y="6460545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033531" y="551180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1033531" y="4563068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1033531" y="3614330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033531" y="2665592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1033531" y="1716757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1033531" y="768019"/>
              <a:ext cx="3809185" cy="14494"/>
            </a:xfrm>
            <a:custGeom>
              <a:rect b="b" l="l" r="r" t="t"/>
              <a:pathLst>
                <a:path extrusionOk="0" h="14494" w="10436124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482126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3872543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2923726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1975005" y="-173471"/>
              <a:ext cx="14494" cy="10436313"/>
            </a:xfrm>
            <a:custGeom>
              <a:rect b="b" l="l" r="r" t="t"/>
              <a:pathLst>
                <a:path extrusionOk="0" h="10436313" w="14494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" name="Google Shape;158;p18"/>
          <p:cNvSpPr txBox="1"/>
          <p:nvPr>
            <p:ph type="title"/>
          </p:nvPr>
        </p:nvSpPr>
        <p:spPr>
          <a:xfrm>
            <a:off x="3342400" y="495025"/>
            <a:ext cx="4994400" cy="74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 Textuelles</a:t>
            </a:r>
            <a:endParaRPr/>
          </a:p>
        </p:txBody>
      </p:sp>
      <p:sp>
        <p:nvSpPr>
          <p:cNvPr id="159" name="Google Shape;159;p18"/>
          <p:cNvSpPr txBox="1"/>
          <p:nvPr>
            <p:ph idx="12" type="sldNum"/>
          </p:nvPr>
        </p:nvSpPr>
        <p:spPr>
          <a:xfrm>
            <a:off x="8376075" y="456800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1563185" y="318174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8"/>
          <p:cNvSpPr/>
          <p:nvPr/>
        </p:nvSpPr>
        <p:spPr>
          <a:xfrm>
            <a:off x="369100" y="1294000"/>
            <a:ext cx="1280160" cy="1280156"/>
          </a:xfrm>
          <a:custGeom>
            <a:rect b="b" l="l" r="r" t="t"/>
            <a:pathLst>
              <a:path extrusionOk="0" h="2438393" w="243840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13" y="1691029"/>
            <a:ext cx="348287" cy="505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583" y="1661425"/>
            <a:ext cx="606900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725" y="1771925"/>
            <a:ext cx="424275" cy="4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2363" y="1882384"/>
            <a:ext cx="505150" cy="52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90775" y="3650238"/>
            <a:ext cx="348275" cy="3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7483" y="3472425"/>
            <a:ext cx="348275" cy="3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/>
        </p:nvSpPr>
        <p:spPr>
          <a:xfrm>
            <a:off x="5257263" y="2597700"/>
            <a:ext cx="1268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Feature Extraction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9" name="Google Shape;169;p18"/>
          <p:cNvSpPr txBox="1"/>
          <p:nvPr/>
        </p:nvSpPr>
        <p:spPr>
          <a:xfrm>
            <a:off x="3920638" y="2658850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Prétraitement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70" name="Google Shape;170;p18"/>
          <p:cNvCxnSpPr/>
          <p:nvPr/>
        </p:nvCxnSpPr>
        <p:spPr>
          <a:xfrm>
            <a:off x="3416082" y="2459548"/>
            <a:ext cx="971700" cy="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18"/>
          <p:cNvSpPr/>
          <p:nvPr/>
        </p:nvSpPr>
        <p:spPr>
          <a:xfrm>
            <a:off x="3146338" y="2359309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4452516" y="2361109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5789096" y="2361121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18"/>
          <p:cNvCxnSpPr/>
          <p:nvPr/>
        </p:nvCxnSpPr>
        <p:spPr>
          <a:xfrm>
            <a:off x="4737457" y="2459548"/>
            <a:ext cx="971700" cy="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18"/>
          <p:cNvSpPr/>
          <p:nvPr/>
        </p:nvSpPr>
        <p:spPr>
          <a:xfrm>
            <a:off x="7125621" y="2359296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18"/>
          <p:cNvCxnSpPr/>
          <p:nvPr/>
        </p:nvCxnSpPr>
        <p:spPr>
          <a:xfrm>
            <a:off x="6073982" y="2457723"/>
            <a:ext cx="971700" cy="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18"/>
          <p:cNvSpPr txBox="1"/>
          <p:nvPr/>
        </p:nvSpPr>
        <p:spPr>
          <a:xfrm>
            <a:off x="7330588" y="2434263"/>
            <a:ext cx="1268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Réduction de dimension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78" name="Google Shape;178;p18"/>
          <p:cNvCxnSpPr/>
          <p:nvPr/>
        </p:nvCxnSpPr>
        <p:spPr>
          <a:xfrm flipH="1">
            <a:off x="7225400" y="2668700"/>
            <a:ext cx="5400" cy="11520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p18"/>
          <p:cNvSpPr/>
          <p:nvPr/>
        </p:nvSpPr>
        <p:spPr>
          <a:xfrm>
            <a:off x="7125621" y="3925121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18"/>
          <p:cNvCxnSpPr/>
          <p:nvPr/>
        </p:nvCxnSpPr>
        <p:spPr>
          <a:xfrm>
            <a:off x="6073982" y="4023561"/>
            <a:ext cx="971700" cy="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18"/>
          <p:cNvSpPr/>
          <p:nvPr/>
        </p:nvSpPr>
        <p:spPr>
          <a:xfrm>
            <a:off x="5789096" y="3925121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7330575" y="4035663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Clustering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5257250" y="4130100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Visualisation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-1" y="2866200"/>
            <a:ext cx="9144000" cy="227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3989463" y="1895638"/>
            <a:ext cx="1268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Suppression des mots vides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2758338" y="989188"/>
            <a:ext cx="1268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Suppression de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ponctuations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6528563" y="2438188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Lemmatisation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1346713" y="1895638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Tokenisation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6528563" y="1314925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Stemming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95" name="Google Shape;195;p19"/>
          <p:cNvCxnSpPr/>
          <p:nvPr/>
        </p:nvCxnSpPr>
        <p:spPr>
          <a:xfrm>
            <a:off x="2148319" y="1696336"/>
            <a:ext cx="971700" cy="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19"/>
          <p:cNvSpPr/>
          <p:nvPr/>
        </p:nvSpPr>
        <p:spPr>
          <a:xfrm>
            <a:off x="1878575" y="1596096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3184754" y="1597896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4521334" y="1597909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19"/>
          <p:cNvCxnSpPr/>
          <p:nvPr/>
        </p:nvCxnSpPr>
        <p:spPr>
          <a:xfrm>
            <a:off x="3469694" y="1696336"/>
            <a:ext cx="971700" cy="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19"/>
          <p:cNvSpPr/>
          <p:nvPr/>
        </p:nvSpPr>
        <p:spPr>
          <a:xfrm>
            <a:off x="7026909" y="1022134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19"/>
          <p:cNvCxnSpPr/>
          <p:nvPr/>
        </p:nvCxnSpPr>
        <p:spPr>
          <a:xfrm flipH="1" rot="10800000">
            <a:off x="6112819" y="1158211"/>
            <a:ext cx="845700" cy="48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19"/>
          <p:cNvSpPr/>
          <p:nvPr/>
        </p:nvSpPr>
        <p:spPr>
          <a:xfrm>
            <a:off x="7026909" y="2174521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5857859" y="1596084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19"/>
          <p:cNvCxnSpPr/>
          <p:nvPr/>
        </p:nvCxnSpPr>
        <p:spPr>
          <a:xfrm>
            <a:off x="4806219" y="1694511"/>
            <a:ext cx="971700" cy="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19"/>
          <p:cNvCxnSpPr/>
          <p:nvPr/>
        </p:nvCxnSpPr>
        <p:spPr>
          <a:xfrm>
            <a:off x="6112819" y="1747848"/>
            <a:ext cx="845700" cy="4881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19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Prétraitement de textes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371" y="142350"/>
            <a:ext cx="606900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3835" y="2946735"/>
            <a:ext cx="5619860" cy="2126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>
            <p:ph idx="12" type="sldNum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0"/>
          <p:cNvSpPr txBox="1"/>
          <p:nvPr>
            <p:ph idx="1" type="subTitle"/>
          </p:nvPr>
        </p:nvSpPr>
        <p:spPr>
          <a:xfrm>
            <a:off x="972075" y="235350"/>
            <a:ext cx="3679200" cy="4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2400">
                <a:latin typeface="Barlow"/>
                <a:ea typeface="Barlow"/>
                <a:cs typeface="Barlow"/>
                <a:sym typeface="Barlow"/>
              </a:rPr>
              <a:t>Feature Extraction</a:t>
            </a:r>
            <a:endParaRPr b="1" sz="24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5" name="Google Shape;2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75" y="233663"/>
            <a:ext cx="424275" cy="4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 txBox="1"/>
          <p:nvPr/>
        </p:nvSpPr>
        <p:spPr>
          <a:xfrm>
            <a:off x="282363" y="1598450"/>
            <a:ext cx="41562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CountVectorizer </a:t>
            </a:r>
            <a:r>
              <a:rPr lang="en" sz="1200">
                <a:latin typeface="Barlow"/>
                <a:ea typeface="Barlow"/>
                <a:cs typeface="Barlow"/>
                <a:sym typeface="Barlow"/>
              </a:rPr>
              <a:t>et</a:t>
            </a: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 lemmatize 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(1050 lignes, 4709 colonnes)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87" y="2265463"/>
            <a:ext cx="4156200" cy="247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937" y="2232125"/>
            <a:ext cx="4353775" cy="254092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 txBox="1"/>
          <p:nvPr/>
        </p:nvSpPr>
        <p:spPr>
          <a:xfrm>
            <a:off x="5246813" y="1555375"/>
            <a:ext cx="30000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CountVectorizer </a:t>
            </a:r>
            <a:r>
              <a:rPr lang="en" sz="1200">
                <a:latin typeface="Barlow"/>
                <a:ea typeface="Barlow"/>
                <a:cs typeface="Barlow"/>
                <a:sym typeface="Barlow"/>
              </a:rPr>
              <a:t>et</a:t>
            </a:r>
            <a:r>
              <a:rPr b="1" lang="en" sz="1200">
                <a:latin typeface="Barlow"/>
                <a:ea typeface="Barlow"/>
                <a:cs typeface="Barlow"/>
                <a:sym typeface="Barlow"/>
              </a:rPr>
              <a:t> stemming </a:t>
            </a:r>
            <a:endParaRPr b="1" sz="12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(1050 lignes, 4172 colonnes)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2485881" y="921631"/>
            <a:ext cx="14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Bag of words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5389413" y="1075713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TF-IDF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5361475" y="656238"/>
            <a:ext cx="12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200">
                <a:latin typeface="Barlow"/>
                <a:ea typeface="Barlow"/>
                <a:cs typeface="Barlow"/>
                <a:sym typeface="Barlow"/>
              </a:rPr>
              <a:t>CountVectorizer</a:t>
            </a:r>
            <a:endParaRPr sz="12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5116027" y="738390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20"/>
          <p:cNvCxnSpPr/>
          <p:nvPr/>
        </p:nvCxnSpPr>
        <p:spPr>
          <a:xfrm flipH="1" rot="10800000">
            <a:off x="4130251" y="910167"/>
            <a:ext cx="945300" cy="159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20"/>
          <p:cNvSpPr/>
          <p:nvPr/>
        </p:nvSpPr>
        <p:spPr>
          <a:xfrm>
            <a:off x="5129990" y="1157878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3875290" y="1019240"/>
            <a:ext cx="204978" cy="204978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20"/>
          <p:cNvCxnSpPr/>
          <p:nvPr/>
        </p:nvCxnSpPr>
        <p:spPr>
          <a:xfrm>
            <a:off x="4130251" y="1123192"/>
            <a:ext cx="945300" cy="159300"/>
          </a:xfrm>
          <a:prstGeom prst="straightConnector1">
            <a:avLst/>
          </a:prstGeom>
          <a:noFill/>
          <a:ln cap="rnd" cmpd="sng" w="9525">
            <a:solidFill>
              <a:schemeClr val="dk1">
                <a:alpha val="3882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